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4" r:id="rId17"/>
    <p:sldId id="270"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4" roundtripDataSignature="AMtx7mjIR4SZ8swSJ2Aeuo615Qa7MFrpH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245"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fc2bcc672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fc2bcc672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fc2bcc672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fc2bcc672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2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2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5" name="Google Shape;3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2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2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2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2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2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5"/>
          <p:cNvSpPr>
            <a:spLocks noGrp="1"/>
          </p:cNvSpPr>
          <p:nvPr>
            <p:ph type="pic" idx="2"/>
          </p:nvPr>
        </p:nvSpPr>
        <p:spPr>
          <a:xfrm>
            <a:off x="5183188" y="987425"/>
            <a:ext cx="6172200" cy="4873625"/>
          </a:xfrm>
          <a:prstGeom prst="rect">
            <a:avLst/>
          </a:prstGeom>
          <a:noFill/>
          <a:ln>
            <a:noFill/>
          </a:ln>
        </p:spPr>
      </p:sp>
      <p:sp>
        <p:nvSpPr>
          <p:cNvPr id="64" name="Google Shape;64;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E75B5"/>
        </a:soli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jp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1524000" y="1122362"/>
            <a:ext cx="9144000" cy="28058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400"/>
              <a:buFont typeface="Calibri"/>
              <a:buNone/>
            </a:pPr>
            <a:r>
              <a:rPr lang="en-US" sz="4400" b="1">
                <a:solidFill>
                  <a:schemeClr val="lt1"/>
                </a:solidFill>
              </a:rPr>
              <a:t>Ellensburg School District</a:t>
            </a:r>
            <a:br>
              <a:rPr lang="en-US" sz="4400" b="1">
                <a:solidFill>
                  <a:schemeClr val="lt1"/>
                </a:solidFill>
              </a:rPr>
            </a:br>
            <a:r>
              <a:rPr lang="en-US" sz="4400">
                <a:solidFill>
                  <a:schemeClr val="lt1"/>
                </a:solidFill>
              </a:rPr>
              <a:t/>
            </a:r>
            <a:br>
              <a:rPr lang="en-US" sz="4400">
                <a:solidFill>
                  <a:schemeClr val="lt1"/>
                </a:solidFill>
              </a:rPr>
            </a:br>
            <a:r>
              <a:rPr lang="en-US" sz="3200" b="1">
                <a:solidFill>
                  <a:schemeClr val="lt1"/>
                </a:solidFill>
              </a:rPr>
              <a:t>Replacement Educational Programs and Operation Levy</a:t>
            </a:r>
            <a:r>
              <a:rPr lang="en-US" sz="4400">
                <a:solidFill>
                  <a:schemeClr val="lt1"/>
                </a:solidFill>
              </a:rPr>
              <a:t/>
            </a:r>
            <a:br>
              <a:rPr lang="en-US" sz="4400">
                <a:solidFill>
                  <a:schemeClr val="lt1"/>
                </a:solidFill>
              </a:rPr>
            </a:br>
            <a:r>
              <a:rPr lang="en-US" sz="3200" b="1">
                <a:solidFill>
                  <a:schemeClr val="lt1"/>
                </a:solidFill>
              </a:rPr>
              <a:t>&amp; Technology Levy</a:t>
            </a:r>
            <a:endParaRPr sz="3200">
              <a:solidFill>
                <a:schemeClr val="lt1"/>
              </a:solidFill>
            </a:endParaRPr>
          </a:p>
        </p:txBody>
      </p:sp>
      <p:sp>
        <p:nvSpPr>
          <p:cNvPr id="85" name="Google Shape;85;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dirty="0"/>
          </a:p>
          <a:p>
            <a:pPr marL="0" lvl="0" indent="0" algn="ctr" rtl="0">
              <a:lnSpc>
                <a:spcPct val="90000"/>
              </a:lnSpc>
              <a:spcBef>
                <a:spcPts val="1000"/>
              </a:spcBef>
              <a:spcAft>
                <a:spcPts val="0"/>
              </a:spcAft>
              <a:buClr>
                <a:schemeClr val="lt1"/>
              </a:buClr>
              <a:buSzPts val="5400"/>
              <a:buNone/>
            </a:pPr>
            <a:r>
              <a:rPr lang="en-US" sz="5400" dirty="0">
                <a:solidFill>
                  <a:schemeClr val="lt1"/>
                </a:solidFill>
              </a:rPr>
              <a:t>VOTE February 8, </a:t>
            </a:r>
            <a:r>
              <a:rPr lang="en-US" sz="5400" dirty="0" smtClean="0">
                <a:solidFill>
                  <a:schemeClr val="lt1"/>
                </a:solidFill>
              </a:rPr>
              <a:t>2022</a:t>
            </a:r>
            <a:endParaRPr sz="5400" dirty="0">
              <a:solidFill>
                <a:schemeClr val="lt1"/>
              </a:solidFill>
            </a:endParaRPr>
          </a:p>
        </p:txBody>
      </p:sp>
      <p:pic>
        <p:nvPicPr>
          <p:cNvPr id="86" name="Google Shape;86;p1"/>
          <p:cNvPicPr preferRelativeResize="0"/>
          <p:nvPr/>
        </p:nvPicPr>
        <p:blipFill rotWithShape="1">
          <a:blip r:embed="rId3">
            <a:alphaModFix/>
          </a:blip>
          <a:srcRect/>
          <a:stretch/>
        </p:blipFill>
        <p:spPr>
          <a:xfrm>
            <a:off x="212756" y="9"/>
            <a:ext cx="1823605" cy="1961524"/>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solidFill>
                  <a:schemeClr val="lt1"/>
                </a:solidFill>
              </a:rPr>
              <a:t>Bonds are for Building</a:t>
            </a:r>
            <a:endParaRPr>
              <a:solidFill>
                <a:schemeClr val="lt1"/>
              </a:solidFill>
            </a:endParaRPr>
          </a:p>
        </p:txBody>
      </p:sp>
      <p:sp>
        <p:nvSpPr>
          <p:cNvPr id="92" name="Google Shape;92;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Bonds build and renovate schools</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Morgan Middle School remodel</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New Mt. Stuart Elementary</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New Ida Nason Aronica Elementary</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Lincoln Elementary remodel</a:t>
            </a:r>
            <a:endParaRPr>
              <a:solidFill>
                <a:schemeClr val="lt1"/>
              </a:solidFill>
            </a:endParaRPr>
          </a:p>
          <a:p>
            <a:pPr marL="0" lvl="0" indent="0" algn="l" rtl="0">
              <a:lnSpc>
                <a:spcPct val="90000"/>
              </a:lnSpc>
              <a:spcBef>
                <a:spcPts val="1000"/>
              </a:spcBef>
              <a:spcAft>
                <a:spcPts val="0"/>
              </a:spcAft>
              <a:buClr>
                <a:schemeClr val="dk1"/>
              </a:buClr>
              <a:buSzPts val="2800"/>
              <a:buNone/>
            </a:pPr>
            <a:endParaRPr/>
          </a:p>
        </p:txBody>
      </p:sp>
      <p:sp>
        <p:nvSpPr>
          <p:cNvPr id="93" name="Google Shape;93;p2"/>
          <p:cNvSpPr txBox="1"/>
          <p:nvPr/>
        </p:nvSpPr>
        <p:spPr>
          <a:xfrm>
            <a:off x="7529805" y="1825625"/>
            <a:ext cx="3303036"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0" i="0" u="none" strike="noStrike" cap="none">
                <a:solidFill>
                  <a:srgbClr val="C00000"/>
                </a:solidFill>
                <a:latin typeface="Calibri"/>
                <a:ea typeface="Calibri"/>
                <a:cs typeface="Calibri"/>
                <a:sym typeface="Calibri"/>
              </a:rPr>
              <a:t> </a:t>
            </a:r>
            <a:endParaRPr sz="4800">
              <a:solidFill>
                <a:srgbClr val="C00000"/>
              </a:solidFill>
              <a:latin typeface="Calibri"/>
              <a:ea typeface="Calibri"/>
              <a:cs typeface="Calibri"/>
              <a:sym typeface="Calibri"/>
            </a:endParaRPr>
          </a:p>
        </p:txBody>
      </p:sp>
      <p:pic>
        <p:nvPicPr>
          <p:cNvPr id="94" name="Google Shape;94;p2"/>
          <p:cNvPicPr preferRelativeResize="0"/>
          <p:nvPr/>
        </p:nvPicPr>
        <p:blipFill rotWithShape="1">
          <a:blip r:embed="rId3">
            <a:alphaModFix/>
          </a:blip>
          <a:srcRect/>
          <a:stretch/>
        </p:blipFill>
        <p:spPr>
          <a:xfrm>
            <a:off x="6221290" y="241679"/>
            <a:ext cx="5613593" cy="2898017"/>
          </a:xfrm>
          <a:prstGeom prst="rect">
            <a:avLst/>
          </a:prstGeom>
          <a:noFill/>
          <a:ln>
            <a:noFill/>
          </a:ln>
        </p:spPr>
      </p:pic>
      <p:pic>
        <p:nvPicPr>
          <p:cNvPr id="95" name="Google Shape;95;p2"/>
          <p:cNvPicPr preferRelativeResize="0"/>
          <p:nvPr/>
        </p:nvPicPr>
        <p:blipFill rotWithShape="1">
          <a:blip r:embed="rId4">
            <a:alphaModFix/>
          </a:blip>
          <a:srcRect/>
          <a:stretch/>
        </p:blipFill>
        <p:spPr>
          <a:xfrm>
            <a:off x="6221290" y="3343701"/>
            <a:ext cx="5623723" cy="3163344"/>
          </a:xfrm>
          <a:prstGeom prst="rect">
            <a:avLst/>
          </a:prstGeom>
          <a:noFill/>
          <a:ln>
            <a:noFill/>
          </a:ln>
        </p:spPr>
      </p:pic>
      <p:pic>
        <p:nvPicPr>
          <p:cNvPr id="96" name="Google Shape;96;p2"/>
          <p:cNvPicPr preferRelativeResize="0"/>
          <p:nvPr/>
        </p:nvPicPr>
        <p:blipFill rotWithShape="1">
          <a:blip r:embed="rId5">
            <a:alphaModFix/>
          </a:blip>
          <a:srcRect/>
          <a:stretch/>
        </p:blipFill>
        <p:spPr>
          <a:xfrm>
            <a:off x="2533935" y="3919088"/>
            <a:ext cx="3450609" cy="2587957"/>
          </a:xfrm>
          <a:prstGeom prst="rect">
            <a:avLst/>
          </a:prstGeom>
          <a:noFill/>
          <a:ln>
            <a:noFill/>
          </a:ln>
        </p:spPr>
      </p:pic>
      <p:pic>
        <p:nvPicPr>
          <p:cNvPr id="97" name="Google Shape;97;p2"/>
          <p:cNvPicPr preferRelativeResize="0"/>
          <p:nvPr/>
        </p:nvPicPr>
        <p:blipFill rotWithShape="1">
          <a:blip r:embed="rId6">
            <a:alphaModFix/>
          </a:blip>
          <a:srcRect/>
          <a:stretch/>
        </p:blipFill>
        <p:spPr>
          <a:xfrm>
            <a:off x="201700" y="1"/>
            <a:ext cx="772564" cy="830999"/>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b="1">
                <a:solidFill>
                  <a:schemeClr val="lt1"/>
                </a:solidFill>
              </a:rPr>
              <a:t>Levies are for Learning</a:t>
            </a:r>
            <a:endParaRPr b="1">
              <a:solidFill>
                <a:schemeClr val="lt1"/>
              </a:solidFill>
            </a:endParaRPr>
          </a:p>
        </p:txBody>
      </p:sp>
      <p:sp>
        <p:nvSpPr>
          <p:cNvPr id="103" name="Google Shape;103;p3"/>
          <p:cNvSpPr txBox="1">
            <a:spLocks noGrp="1"/>
          </p:cNvSpPr>
          <p:nvPr>
            <p:ph type="body" idx="1"/>
          </p:nvPr>
        </p:nvSpPr>
        <p:spPr>
          <a:xfrm>
            <a:off x="238551" y="1521725"/>
            <a:ext cx="7301837" cy="465523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lt1"/>
              </a:buClr>
              <a:buSzPts val="2800"/>
              <a:buNone/>
            </a:pPr>
            <a:r>
              <a:rPr lang="en-US">
                <a:solidFill>
                  <a:schemeClr val="lt1"/>
                </a:solidFill>
              </a:rPr>
              <a:t>A Levy is a local property tax passed by the voters of a school district that generates revenue to fund programs and services that the state does not fund or fully fund as part of basic education. </a:t>
            </a:r>
            <a:endParaRPr>
              <a:solidFill>
                <a:schemeClr val="lt1"/>
              </a:solidFill>
            </a:endParaRPr>
          </a:p>
          <a:p>
            <a:pPr marL="0" lvl="0" indent="0" algn="l" rtl="0">
              <a:lnSpc>
                <a:spcPct val="90000"/>
              </a:lnSpc>
              <a:spcBef>
                <a:spcPts val="1000"/>
              </a:spcBef>
              <a:spcAft>
                <a:spcPts val="0"/>
              </a:spcAft>
              <a:buClr>
                <a:schemeClr val="dk1"/>
              </a:buClr>
              <a:buSzPts val="2800"/>
              <a:buNone/>
            </a:pPr>
            <a:endParaRPr>
              <a:solidFill>
                <a:schemeClr val="lt1"/>
              </a:solidFill>
            </a:endParaRPr>
          </a:p>
          <a:p>
            <a:pPr marL="0" lvl="0" indent="0" algn="l" rtl="0">
              <a:lnSpc>
                <a:spcPct val="90000"/>
              </a:lnSpc>
              <a:spcBef>
                <a:spcPts val="1000"/>
              </a:spcBef>
              <a:spcAft>
                <a:spcPts val="0"/>
              </a:spcAft>
              <a:buClr>
                <a:schemeClr val="lt1"/>
              </a:buClr>
              <a:buSzPts val="2800"/>
              <a:buNone/>
            </a:pPr>
            <a:r>
              <a:rPr lang="en-US">
                <a:solidFill>
                  <a:schemeClr val="lt1"/>
                </a:solidFill>
              </a:rPr>
              <a:t>Because the funding provided by the state does not cover the actual costs to operate a school district, districts often use levy funds to hire additional staff, or for student programming and services that are underfunded or not funded by the state.</a:t>
            </a:r>
            <a:endParaRPr/>
          </a:p>
          <a:p>
            <a:pPr marL="228600" lvl="0" indent="-50800" algn="l" rtl="0">
              <a:lnSpc>
                <a:spcPct val="90000"/>
              </a:lnSpc>
              <a:spcBef>
                <a:spcPts val="1000"/>
              </a:spcBef>
              <a:spcAft>
                <a:spcPts val="0"/>
              </a:spcAft>
              <a:buClr>
                <a:schemeClr val="dk1"/>
              </a:buClr>
              <a:buSzPts val="2800"/>
              <a:buNone/>
            </a:pPr>
            <a:endParaRPr/>
          </a:p>
        </p:txBody>
      </p:sp>
      <p:pic>
        <p:nvPicPr>
          <p:cNvPr id="104" name="Google Shape;104;p3"/>
          <p:cNvPicPr preferRelativeResize="0"/>
          <p:nvPr/>
        </p:nvPicPr>
        <p:blipFill rotWithShape="1">
          <a:blip r:embed="rId3">
            <a:alphaModFix/>
          </a:blip>
          <a:srcRect/>
          <a:stretch/>
        </p:blipFill>
        <p:spPr>
          <a:xfrm rot="5400000">
            <a:off x="6793505" y="1221190"/>
            <a:ext cx="5975066" cy="4481300"/>
          </a:xfrm>
          <a:prstGeom prst="rect">
            <a:avLst/>
          </a:prstGeom>
          <a:noFill/>
          <a:ln>
            <a:noFill/>
          </a:ln>
        </p:spPr>
      </p:pic>
      <p:pic>
        <p:nvPicPr>
          <p:cNvPr id="105" name="Google Shape;105;p3"/>
          <p:cNvPicPr preferRelativeResize="0"/>
          <p:nvPr/>
        </p:nvPicPr>
        <p:blipFill rotWithShape="1">
          <a:blip r:embed="rId4">
            <a:alphaModFix/>
          </a:blip>
          <a:srcRect/>
          <a:stretch/>
        </p:blipFill>
        <p:spPr>
          <a:xfrm>
            <a:off x="0" y="47151"/>
            <a:ext cx="838200" cy="901591"/>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solidFill>
                  <a:schemeClr val="lt1"/>
                </a:solidFill>
              </a:rPr>
              <a:t>How Are Ellensburg Schools Funded? </a:t>
            </a:r>
            <a:endParaRPr>
              <a:solidFill>
                <a:schemeClr val="lt1"/>
              </a:solidFill>
            </a:endParaRPr>
          </a:p>
        </p:txBody>
      </p:sp>
      <p:sp>
        <p:nvSpPr>
          <p:cNvPr id="111" name="Google Shape;111;p4"/>
          <p:cNvSpPr txBox="1">
            <a:spLocks noGrp="1"/>
          </p:cNvSpPr>
          <p:nvPr>
            <p:ph type="body" idx="1"/>
          </p:nvPr>
        </p:nvSpPr>
        <p:spPr>
          <a:xfrm>
            <a:off x="4264924" y="1825625"/>
            <a:ext cx="7088875" cy="4351338"/>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Clr>
                <a:schemeClr val="lt1"/>
              </a:buClr>
              <a:buSzPts val="2800"/>
              <a:buNone/>
            </a:pPr>
            <a:r>
              <a:rPr lang="en-US">
                <a:solidFill>
                  <a:schemeClr val="lt1"/>
                </a:solidFill>
              </a:rPr>
              <a:t>Ellensburg schools are primarily funded through an allocation by the State, with Federal dollars and local levy money making up the difference. State money covers about 75 percent of the cost of running our schools. About 12 percent is Federal money, primarily grants that must be spent in specific ways on targeted programs. </a:t>
            </a:r>
            <a:endParaRPr/>
          </a:p>
          <a:p>
            <a:pPr marL="0" lvl="0" indent="0" algn="l" rtl="0">
              <a:lnSpc>
                <a:spcPct val="90000"/>
              </a:lnSpc>
              <a:spcBef>
                <a:spcPts val="1000"/>
              </a:spcBef>
              <a:spcAft>
                <a:spcPts val="0"/>
              </a:spcAft>
              <a:buClr>
                <a:schemeClr val="dk1"/>
              </a:buClr>
              <a:buSzPts val="2800"/>
              <a:buNone/>
            </a:pPr>
            <a:endParaRPr>
              <a:solidFill>
                <a:schemeClr val="lt1"/>
              </a:solidFill>
            </a:endParaRPr>
          </a:p>
          <a:p>
            <a:pPr marL="0" lvl="0" indent="0" algn="ctr" rtl="0">
              <a:lnSpc>
                <a:spcPct val="90000"/>
              </a:lnSpc>
              <a:spcBef>
                <a:spcPts val="1000"/>
              </a:spcBef>
              <a:spcAft>
                <a:spcPts val="0"/>
              </a:spcAft>
              <a:buClr>
                <a:schemeClr val="lt1"/>
              </a:buClr>
              <a:buSzPts val="3600"/>
              <a:buNone/>
            </a:pPr>
            <a:r>
              <a:rPr lang="en-US" sz="3600" b="1">
                <a:solidFill>
                  <a:schemeClr val="lt1"/>
                </a:solidFill>
              </a:rPr>
              <a:t>Ten</a:t>
            </a:r>
            <a:r>
              <a:rPr lang="en-US" sz="3600">
                <a:solidFill>
                  <a:schemeClr val="lt1"/>
                </a:solidFill>
              </a:rPr>
              <a:t> </a:t>
            </a:r>
            <a:r>
              <a:rPr lang="en-US" sz="3600" b="1">
                <a:solidFill>
                  <a:schemeClr val="lt1"/>
                </a:solidFill>
              </a:rPr>
              <a:t>percent</a:t>
            </a:r>
            <a:r>
              <a:rPr lang="en-US" sz="3600">
                <a:solidFill>
                  <a:schemeClr val="lt1"/>
                </a:solidFill>
              </a:rPr>
              <a:t> of the ESD operating budget comes from local levy money. </a:t>
            </a:r>
            <a:endParaRPr/>
          </a:p>
        </p:txBody>
      </p:sp>
      <p:pic>
        <p:nvPicPr>
          <p:cNvPr id="112" name="Google Shape;112;p4"/>
          <p:cNvPicPr preferRelativeResize="0"/>
          <p:nvPr/>
        </p:nvPicPr>
        <p:blipFill rotWithShape="1">
          <a:blip r:embed="rId3">
            <a:alphaModFix/>
          </a:blip>
          <a:srcRect/>
          <a:stretch/>
        </p:blipFill>
        <p:spPr>
          <a:xfrm rot="5400000">
            <a:off x="-316741" y="2216909"/>
            <a:ext cx="4960961" cy="3720721"/>
          </a:xfrm>
          <a:prstGeom prst="rect">
            <a:avLst/>
          </a:prstGeom>
          <a:noFill/>
          <a:ln>
            <a:noFill/>
          </a:ln>
        </p:spPr>
      </p:pic>
      <p:pic>
        <p:nvPicPr>
          <p:cNvPr id="113" name="Google Shape;113;p4"/>
          <p:cNvPicPr preferRelativeResize="0"/>
          <p:nvPr/>
        </p:nvPicPr>
        <p:blipFill rotWithShape="1">
          <a:blip r:embed="rId4">
            <a:alphaModFix/>
          </a:blip>
          <a:srcRect/>
          <a:stretch/>
        </p:blipFill>
        <p:spPr>
          <a:xfrm>
            <a:off x="1" y="47151"/>
            <a:ext cx="838200" cy="901591"/>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5"/>
          <p:cNvPicPr preferRelativeResize="0"/>
          <p:nvPr/>
        </p:nvPicPr>
        <p:blipFill rotWithShape="1">
          <a:blip r:embed="rId3">
            <a:alphaModFix/>
          </a:blip>
          <a:srcRect l="13327" r="11650"/>
          <a:stretch/>
        </p:blipFill>
        <p:spPr>
          <a:xfrm>
            <a:off x="1957929" y="194676"/>
            <a:ext cx="8553530" cy="6499550"/>
          </a:xfrm>
          <a:prstGeom prst="rect">
            <a:avLst/>
          </a:prstGeom>
          <a:noFill/>
          <a:ln>
            <a:noFill/>
          </a:ln>
        </p:spPr>
      </p:pic>
      <p:pic>
        <p:nvPicPr>
          <p:cNvPr id="119" name="Google Shape;119;p5"/>
          <p:cNvPicPr preferRelativeResize="0"/>
          <p:nvPr/>
        </p:nvPicPr>
        <p:blipFill rotWithShape="1">
          <a:blip r:embed="rId4">
            <a:alphaModFix/>
          </a:blip>
          <a:srcRect/>
          <a:stretch/>
        </p:blipFill>
        <p:spPr>
          <a:xfrm>
            <a:off x="134326" y="1"/>
            <a:ext cx="1560001" cy="167797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6"/>
          <p:cNvSpPr txBox="1">
            <a:spLocks noGrp="1"/>
          </p:cNvSpPr>
          <p:nvPr>
            <p:ph type="title"/>
          </p:nvPr>
        </p:nvSpPr>
        <p:spPr>
          <a:xfrm>
            <a:off x="1134775" y="365125"/>
            <a:ext cx="102189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b="1">
                <a:solidFill>
                  <a:schemeClr val="lt1"/>
                </a:solidFill>
              </a:rPr>
              <a:t>Cost of the EPO Levy</a:t>
            </a:r>
            <a:endParaRPr b="1">
              <a:solidFill>
                <a:schemeClr val="lt1"/>
              </a:solidFill>
            </a:endParaRPr>
          </a:p>
        </p:txBody>
      </p:sp>
      <p:sp>
        <p:nvSpPr>
          <p:cNvPr id="125" name="Google Shape;125;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800"/>
              <a:buNone/>
            </a:pPr>
            <a:r>
              <a:rPr lang="en-US">
                <a:solidFill>
                  <a:schemeClr val="lt1"/>
                </a:solidFill>
              </a:rPr>
              <a:t>The estimated tax rate is $2.50 per $1000 of assessed value, starting in 2023.</a:t>
            </a:r>
            <a:endParaRPr/>
          </a:p>
          <a:p>
            <a:pPr marL="0" lvl="0" indent="0" algn="l" rtl="0">
              <a:lnSpc>
                <a:spcPct val="90000"/>
              </a:lnSpc>
              <a:spcBef>
                <a:spcPts val="1000"/>
              </a:spcBef>
              <a:spcAft>
                <a:spcPts val="0"/>
              </a:spcAft>
              <a:buClr>
                <a:schemeClr val="dk1"/>
              </a:buClr>
              <a:buSzPts val="2800"/>
              <a:buNone/>
            </a:pPr>
            <a:endParaRPr>
              <a:solidFill>
                <a:schemeClr val="lt1"/>
              </a:solidFill>
            </a:endParaRPr>
          </a:p>
          <a:p>
            <a:pPr marL="0" lvl="0" indent="0" algn="l" rtl="0">
              <a:lnSpc>
                <a:spcPct val="90000"/>
              </a:lnSpc>
              <a:spcBef>
                <a:spcPts val="1000"/>
              </a:spcBef>
              <a:spcAft>
                <a:spcPts val="0"/>
              </a:spcAft>
              <a:buClr>
                <a:schemeClr val="lt1"/>
              </a:buClr>
              <a:buSzPts val="2800"/>
              <a:buNone/>
            </a:pPr>
            <a:r>
              <a:rPr lang="en-US">
                <a:solidFill>
                  <a:schemeClr val="lt1"/>
                </a:solidFill>
              </a:rPr>
              <a:t>Assessed home value ÷ 1,000 x Local Levy Rate</a:t>
            </a:r>
            <a:endParaRPr/>
          </a:p>
          <a:p>
            <a:pPr marL="0" lvl="0" indent="0" algn="l" rtl="0">
              <a:lnSpc>
                <a:spcPct val="90000"/>
              </a:lnSpc>
              <a:spcBef>
                <a:spcPts val="1000"/>
              </a:spcBef>
              <a:spcAft>
                <a:spcPts val="0"/>
              </a:spcAft>
              <a:buClr>
                <a:schemeClr val="dk1"/>
              </a:buClr>
              <a:buSzPts val="2800"/>
              <a:buNone/>
            </a:pPr>
            <a:endParaRPr>
              <a:solidFill>
                <a:schemeClr val="lt1"/>
              </a:solidFill>
            </a:endParaRPr>
          </a:p>
          <a:p>
            <a:pPr marL="0" lvl="0" indent="0" algn="l" rtl="0">
              <a:lnSpc>
                <a:spcPct val="90000"/>
              </a:lnSpc>
              <a:spcBef>
                <a:spcPts val="1000"/>
              </a:spcBef>
              <a:spcAft>
                <a:spcPts val="0"/>
              </a:spcAft>
              <a:buClr>
                <a:schemeClr val="lt1"/>
              </a:buClr>
              <a:buSzPts val="2800"/>
              <a:buNone/>
            </a:pPr>
            <a:r>
              <a:rPr lang="en-US">
                <a:solidFill>
                  <a:schemeClr val="lt1"/>
                </a:solidFill>
              </a:rPr>
              <a:t>$300,000 ÷ 1000 x $2.50 = $750 </a:t>
            </a:r>
            <a:endParaRPr>
              <a:solidFill>
                <a:schemeClr val="lt1"/>
              </a:solidFill>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p:txBody>
      </p:sp>
      <p:pic>
        <p:nvPicPr>
          <p:cNvPr id="126" name="Google Shape;126;p6" descr="&lt;strong&gt;House&lt;/strong&gt; | Free Stock Photo | Illustration of a &lt;strong&gt;house&lt;/strong&gt; | # 14481"/>
          <p:cNvPicPr preferRelativeResize="0"/>
          <p:nvPr/>
        </p:nvPicPr>
        <p:blipFill rotWithShape="1">
          <a:blip r:embed="rId3">
            <a:alphaModFix/>
          </a:blip>
          <a:srcRect/>
          <a:stretch/>
        </p:blipFill>
        <p:spPr>
          <a:xfrm>
            <a:off x="7663218" y="2829920"/>
            <a:ext cx="3402182" cy="2874844"/>
          </a:xfrm>
          <a:prstGeom prst="rect">
            <a:avLst/>
          </a:prstGeom>
          <a:noFill/>
          <a:ln>
            <a:noFill/>
          </a:ln>
        </p:spPr>
      </p:pic>
      <p:pic>
        <p:nvPicPr>
          <p:cNvPr id="127" name="Google Shape;127;p6"/>
          <p:cNvPicPr preferRelativeResize="0"/>
          <p:nvPr/>
        </p:nvPicPr>
        <p:blipFill rotWithShape="1">
          <a:blip r:embed="rId4">
            <a:alphaModFix/>
          </a:blip>
          <a:srcRect/>
          <a:stretch/>
        </p:blipFill>
        <p:spPr>
          <a:xfrm>
            <a:off x="0" y="0"/>
            <a:ext cx="1008525" cy="1084800"/>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b="1">
                <a:solidFill>
                  <a:schemeClr val="lt1"/>
                </a:solidFill>
              </a:rPr>
              <a:t>What the EPO Levy Provides</a:t>
            </a:r>
            <a:endParaRPr b="1">
              <a:solidFill>
                <a:schemeClr val="lt1"/>
              </a:solidFill>
            </a:endParaRPr>
          </a:p>
        </p:txBody>
      </p:sp>
      <p:sp>
        <p:nvSpPr>
          <p:cNvPr id="133" name="Google Shape;133;p7"/>
          <p:cNvSpPr/>
          <p:nvPr/>
        </p:nvSpPr>
        <p:spPr>
          <a:xfrm>
            <a:off x="838201" y="1436764"/>
            <a:ext cx="4313830" cy="35394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lt1"/>
                </a:solidFill>
                <a:latin typeface="Calibri"/>
                <a:ea typeface="Calibri"/>
                <a:cs typeface="Calibri"/>
                <a:sym typeface="Calibri"/>
              </a:rPr>
              <a:t>EPO Levy provides approximately 10 percent of current ESD revenue.</a:t>
            </a:r>
            <a:endParaRPr/>
          </a:p>
          <a:p>
            <a:pPr marL="0" marR="0" lvl="0" indent="0" algn="l" rtl="0">
              <a:spcBef>
                <a:spcPts val="0"/>
              </a:spcBef>
              <a:spcAft>
                <a:spcPts val="0"/>
              </a:spcAft>
              <a:buNone/>
            </a:pPr>
            <a:endParaRPr sz="280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a:solidFill>
                  <a:schemeClr val="lt1"/>
                </a:solidFill>
                <a:latin typeface="Calibri"/>
                <a:ea typeface="Calibri"/>
                <a:cs typeface="Calibri"/>
                <a:sym typeface="Calibri"/>
              </a:rPr>
              <a:t>Levy failure would result in significant reductions in staff, programs and services for students. </a:t>
            </a:r>
            <a:endParaRPr/>
          </a:p>
        </p:txBody>
      </p:sp>
      <p:pic>
        <p:nvPicPr>
          <p:cNvPr id="134" name="Google Shape;134;p7"/>
          <p:cNvPicPr preferRelativeResize="0"/>
          <p:nvPr/>
        </p:nvPicPr>
        <p:blipFill rotWithShape="1">
          <a:blip r:embed="rId3">
            <a:alphaModFix/>
          </a:blip>
          <a:srcRect/>
          <a:stretch/>
        </p:blipFill>
        <p:spPr>
          <a:xfrm>
            <a:off x="5572836" y="1774209"/>
            <a:ext cx="5914029" cy="4435522"/>
          </a:xfrm>
          <a:prstGeom prst="rect">
            <a:avLst/>
          </a:prstGeom>
          <a:noFill/>
          <a:ln>
            <a:noFill/>
          </a:ln>
        </p:spPr>
      </p:pic>
      <p:pic>
        <p:nvPicPr>
          <p:cNvPr id="135" name="Google Shape;135;p7"/>
          <p:cNvPicPr preferRelativeResize="0"/>
          <p:nvPr/>
        </p:nvPicPr>
        <p:blipFill rotWithShape="1">
          <a:blip r:embed="rId4">
            <a:alphaModFix/>
          </a:blip>
          <a:srcRect/>
          <a:stretch/>
        </p:blipFill>
        <p:spPr>
          <a:xfrm>
            <a:off x="0" y="47150"/>
            <a:ext cx="838200" cy="901593"/>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8"/>
          <p:cNvSpPr txBox="1">
            <a:spLocks noGrp="1"/>
          </p:cNvSpPr>
          <p:nvPr>
            <p:ph type="title"/>
          </p:nvPr>
        </p:nvSpPr>
        <p:spPr>
          <a:xfrm>
            <a:off x="333375" y="365125"/>
            <a:ext cx="1102042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Arial Rounded"/>
              <a:buNone/>
            </a:pPr>
            <a:r>
              <a:rPr lang="en-US" b="1">
                <a:solidFill>
                  <a:schemeClr val="lt1"/>
                </a:solidFill>
                <a:latin typeface="Arial Rounded"/>
                <a:ea typeface="Arial Rounded"/>
                <a:cs typeface="Arial Rounded"/>
                <a:sym typeface="Arial Rounded"/>
              </a:rPr>
              <a:t>Teaching and Learning</a:t>
            </a:r>
            <a:endParaRPr/>
          </a:p>
        </p:txBody>
      </p:sp>
      <p:sp>
        <p:nvSpPr>
          <p:cNvPr id="141" name="Google Shape;141;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Building budgets and extended learning</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5th Grade Camp</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Winter School </a:t>
            </a:r>
            <a:endParaRPr>
              <a:solidFill>
                <a:schemeClr val="lt1"/>
              </a:solidFill>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District swimming program</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Curriculum and professional development</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Ensures our students have the resources they</a:t>
            </a:r>
            <a:endParaRPr/>
          </a:p>
          <a:p>
            <a:pPr marL="457200" lvl="1" indent="0" algn="l" rtl="0">
              <a:lnSpc>
                <a:spcPct val="90000"/>
              </a:lnSpc>
              <a:spcBef>
                <a:spcPts val="500"/>
              </a:spcBef>
              <a:spcAft>
                <a:spcPts val="0"/>
              </a:spcAft>
              <a:buClr>
                <a:schemeClr val="lt1"/>
              </a:buClr>
              <a:buSzPts val="2400"/>
              <a:buNone/>
            </a:pPr>
            <a:r>
              <a:rPr lang="en-US">
                <a:solidFill>
                  <a:schemeClr val="lt1"/>
                </a:solidFill>
              </a:rPr>
              <a:t> 	need and that our teachers are continuing </a:t>
            </a:r>
            <a:endParaRPr>
              <a:solidFill>
                <a:schemeClr val="lt1"/>
              </a:solidFill>
            </a:endParaRPr>
          </a:p>
          <a:p>
            <a:pPr marL="457200" lvl="1" indent="0" algn="l" rtl="0">
              <a:lnSpc>
                <a:spcPct val="90000"/>
              </a:lnSpc>
              <a:spcBef>
                <a:spcPts val="500"/>
              </a:spcBef>
              <a:spcAft>
                <a:spcPts val="0"/>
              </a:spcAft>
              <a:buClr>
                <a:schemeClr val="lt1"/>
              </a:buClr>
              <a:buSzPts val="2400"/>
              <a:buNone/>
            </a:pPr>
            <a:r>
              <a:rPr lang="en-US">
                <a:solidFill>
                  <a:schemeClr val="lt1"/>
                </a:solidFill>
              </a:rPr>
              <a:t>	to learn and grow in their expertise.</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Special Education Program costs</a:t>
            </a:r>
            <a:endParaRPr>
              <a:solidFill>
                <a:schemeClr val="lt1"/>
              </a:solidFill>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Substitute costs</a:t>
            </a:r>
            <a:endParaRPr>
              <a:solidFill>
                <a:schemeClr val="lt1"/>
              </a:solidFill>
            </a:endParaRPr>
          </a:p>
        </p:txBody>
      </p:sp>
      <p:pic>
        <p:nvPicPr>
          <p:cNvPr id="142" name="Google Shape;142;p8"/>
          <p:cNvPicPr preferRelativeResize="0"/>
          <p:nvPr/>
        </p:nvPicPr>
        <p:blipFill rotWithShape="1">
          <a:blip r:embed="rId3">
            <a:alphaModFix/>
          </a:blip>
          <a:srcRect/>
          <a:stretch/>
        </p:blipFill>
        <p:spPr>
          <a:xfrm rot="5400000">
            <a:off x="6646642" y="1283358"/>
            <a:ext cx="5926496" cy="4444872"/>
          </a:xfrm>
          <a:prstGeom prst="rect">
            <a:avLst/>
          </a:prstGeom>
          <a:noFill/>
          <a:ln>
            <a:noFill/>
          </a:ln>
        </p:spPr>
      </p:pic>
      <p:pic>
        <p:nvPicPr>
          <p:cNvPr id="143" name="Google Shape;143;p8"/>
          <p:cNvPicPr preferRelativeResize="0"/>
          <p:nvPr/>
        </p:nvPicPr>
        <p:blipFill rotWithShape="1">
          <a:blip r:embed="rId4">
            <a:alphaModFix/>
          </a:blip>
          <a:srcRect/>
          <a:stretch/>
        </p:blipFill>
        <p:spPr>
          <a:xfrm>
            <a:off x="1" y="47151"/>
            <a:ext cx="460564" cy="495400"/>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Arial Rounded"/>
              <a:buNone/>
            </a:pPr>
            <a:r>
              <a:rPr lang="en-US" b="1">
                <a:solidFill>
                  <a:schemeClr val="lt1"/>
                </a:solidFill>
                <a:latin typeface="Arial Rounded"/>
                <a:ea typeface="Arial Rounded"/>
                <a:cs typeface="Arial Rounded"/>
                <a:sym typeface="Arial Rounded"/>
              </a:rPr>
              <a:t>Health and Safety</a:t>
            </a:r>
            <a:endParaRPr b="1">
              <a:solidFill>
                <a:schemeClr val="lt1"/>
              </a:solidFill>
              <a:latin typeface="Arial Rounded"/>
              <a:ea typeface="Arial Rounded"/>
              <a:cs typeface="Arial Rounded"/>
              <a:sym typeface="Arial Rounded"/>
            </a:endParaRPr>
          </a:p>
        </p:txBody>
      </p:sp>
      <p:sp>
        <p:nvSpPr>
          <p:cNvPr id="149" name="Google Shape;149;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Security</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Districtwide drug &amp; alcohol/mental health/suicide prevention programs.</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Long term staffing needs for both classified and certified personnel, which include:</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 Nurses</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Counselors</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Mental health specialists</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Family liaisons</a:t>
            </a:r>
            <a:endParaRPr>
              <a:solidFill>
                <a:schemeClr val="lt1"/>
              </a:solidFill>
            </a:endParaRPr>
          </a:p>
        </p:txBody>
      </p:sp>
      <p:pic>
        <p:nvPicPr>
          <p:cNvPr id="150" name="Google Shape;150;p9"/>
          <p:cNvPicPr preferRelativeResize="0"/>
          <p:nvPr/>
        </p:nvPicPr>
        <p:blipFill rotWithShape="1">
          <a:blip r:embed="rId3">
            <a:alphaModFix/>
          </a:blip>
          <a:srcRect/>
          <a:stretch/>
        </p:blipFill>
        <p:spPr>
          <a:xfrm>
            <a:off x="1" y="1"/>
            <a:ext cx="838200" cy="901591"/>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0"/>
          <p:cNvSpPr txBox="1">
            <a:spLocks noGrp="1"/>
          </p:cNvSpPr>
          <p:nvPr>
            <p:ph type="title"/>
          </p:nvPr>
        </p:nvSpPr>
        <p:spPr>
          <a:xfrm>
            <a:off x="561975" y="365125"/>
            <a:ext cx="1079182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Arial Rounded"/>
              <a:buNone/>
            </a:pPr>
            <a:r>
              <a:rPr lang="en-US" b="1">
                <a:solidFill>
                  <a:schemeClr val="lt1"/>
                </a:solidFill>
                <a:latin typeface="Arial Rounded"/>
                <a:ea typeface="Arial Rounded"/>
                <a:cs typeface="Arial Rounded"/>
                <a:sym typeface="Arial Rounded"/>
              </a:rPr>
              <a:t>Extra-Curricular Activities </a:t>
            </a:r>
            <a:br>
              <a:rPr lang="en-US" b="1">
                <a:solidFill>
                  <a:schemeClr val="lt1"/>
                </a:solidFill>
                <a:latin typeface="Arial Rounded"/>
                <a:ea typeface="Arial Rounded"/>
                <a:cs typeface="Arial Rounded"/>
                <a:sym typeface="Arial Rounded"/>
              </a:rPr>
            </a:br>
            <a:r>
              <a:rPr lang="en-US" b="1">
                <a:solidFill>
                  <a:schemeClr val="lt1"/>
                </a:solidFill>
                <a:latin typeface="Arial Rounded"/>
                <a:ea typeface="Arial Rounded"/>
                <a:cs typeface="Arial Rounded"/>
                <a:sym typeface="Arial Rounded"/>
              </a:rPr>
              <a:t>&amp; Programs</a:t>
            </a:r>
            <a:endParaRPr b="1">
              <a:solidFill>
                <a:schemeClr val="lt1"/>
              </a:solidFill>
              <a:latin typeface="Arial Rounded"/>
              <a:ea typeface="Arial Rounded"/>
              <a:cs typeface="Arial Rounded"/>
              <a:sym typeface="Arial Rounded"/>
            </a:endParaRPr>
          </a:p>
        </p:txBody>
      </p:sp>
      <p:sp>
        <p:nvSpPr>
          <p:cNvPr id="156" name="Google Shape;156;p10"/>
          <p:cNvSpPr txBox="1">
            <a:spLocks noGrp="1"/>
          </p:cNvSpPr>
          <p:nvPr>
            <p:ph type="body" idx="1"/>
          </p:nvPr>
        </p:nvSpPr>
        <p:spPr>
          <a:xfrm>
            <a:off x="4238624" y="1825625"/>
            <a:ext cx="7115175"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Char char="•"/>
            </a:pPr>
            <a:r>
              <a:rPr lang="en-US" b="1">
                <a:solidFill>
                  <a:schemeClr val="lt1"/>
                </a:solidFill>
              </a:rPr>
              <a:t>Orchestra</a:t>
            </a:r>
            <a:endParaRPr/>
          </a:p>
          <a:p>
            <a:pPr marL="228600" lvl="0" indent="-228600" algn="l" rtl="0">
              <a:lnSpc>
                <a:spcPct val="90000"/>
              </a:lnSpc>
              <a:spcBef>
                <a:spcPts val="1000"/>
              </a:spcBef>
              <a:spcAft>
                <a:spcPts val="0"/>
              </a:spcAft>
              <a:buClr>
                <a:schemeClr val="lt1"/>
              </a:buClr>
              <a:buSzPts val="2800"/>
              <a:buChar char="•"/>
            </a:pPr>
            <a:r>
              <a:rPr lang="en-US" b="1">
                <a:solidFill>
                  <a:schemeClr val="lt1"/>
                </a:solidFill>
              </a:rPr>
              <a:t>Music</a:t>
            </a:r>
            <a:endParaRPr/>
          </a:p>
          <a:p>
            <a:pPr marL="228600" lvl="0" indent="-228600" algn="l" rtl="0">
              <a:lnSpc>
                <a:spcPct val="90000"/>
              </a:lnSpc>
              <a:spcBef>
                <a:spcPts val="1000"/>
              </a:spcBef>
              <a:spcAft>
                <a:spcPts val="0"/>
              </a:spcAft>
              <a:buClr>
                <a:schemeClr val="lt1"/>
              </a:buClr>
              <a:buSzPts val="2800"/>
              <a:buChar char="•"/>
            </a:pPr>
            <a:r>
              <a:rPr lang="en-US" b="1">
                <a:solidFill>
                  <a:schemeClr val="lt1"/>
                </a:solidFill>
              </a:rPr>
              <a:t>Choir</a:t>
            </a:r>
            <a:endParaRPr/>
          </a:p>
          <a:p>
            <a:pPr marL="228600" lvl="0" indent="-228600" algn="l" rtl="0">
              <a:lnSpc>
                <a:spcPct val="90000"/>
              </a:lnSpc>
              <a:spcBef>
                <a:spcPts val="1000"/>
              </a:spcBef>
              <a:spcAft>
                <a:spcPts val="0"/>
              </a:spcAft>
              <a:buClr>
                <a:schemeClr val="lt1"/>
              </a:buClr>
              <a:buSzPts val="2800"/>
              <a:buChar char="•"/>
            </a:pPr>
            <a:r>
              <a:rPr lang="en-US" b="1">
                <a:solidFill>
                  <a:schemeClr val="lt1"/>
                </a:solidFill>
              </a:rPr>
              <a:t>Band</a:t>
            </a:r>
            <a:endParaRPr/>
          </a:p>
          <a:p>
            <a:pPr marL="228600" lvl="0" indent="-228600" algn="l" rtl="0">
              <a:lnSpc>
                <a:spcPct val="90000"/>
              </a:lnSpc>
              <a:spcBef>
                <a:spcPts val="1000"/>
              </a:spcBef>
              <a:spcAft>
                <a:spcPts val="0"/>
              </a:spcAft>
              <a:buClr>
                <a:schemeClr val="lt1"/>
              </a:buClr>
              <a:buSzPts val="2800"/>
              <a:buChar char="•"/>
            </a:pPr>
            <a:r>
              <a:rPr lang="en-US" b="1">
                <a:solidFill>
                  <a:schemeClr val="lt1"/>
                </a:solidFill>
              </a:rPr>
              <a:t>All Boys and Girls sports, including Football, Soccer, Volleyball, Swim, Cross Country, Basketball, Wrestling, Bowling, Baseball, Softball, Track, Golf, and Cheer.</a:t>
            </a:r>
            <a:endParaRPr/>
          </a:p>
          <a:p>
            <a:pPr marL="228600" lvl="0" indent="-228600" algn="l" rtl="0">
              <a:lnSpc>
                <a:spcPct val="90000"/>
              </a:lnSpc>
              <a:spcBef>
                <a:spcPts val="1000"/>
              </a:spcBef>
              <a:spcAft>
                <a:spcPts val="0"/>
              </a:spcAft>
              <a:buClr>
                <a:schemeClr val="lt1"/>
              </a:buClr>
              <a:buSzPts val="2800"/>
              <a:buChar char="•"/>
            </a:pPr>
            <a:r>
              <a:rPr lang="en-US" b="1">
                <a:solidFill>
                  <a:schemeClr val="lt1"/>
                </a:solidFill>
              </a:rPr>
              <a:t>Coaches and Extra-Curricular Advisors</a:t>
            </a:r>
            <a:endParaRPr/>
          </a:p>
          <a:p>
            <a:pPr marL="228600" lvl="0" indent="-50800" algn="l" rtl="0">
              <a:lnSpc>
                <a:spcPct val="90000"/>
              </a:lnSpc>
              <a:spcBef>
                <a:spcPts val="1000"/>
              </a:spcBef>
              <a:spcAft>
                <a:spcPts val="0"/>
              </a:spcAft>
              <a:buClr>
                <a:schemeClr val="dk1"/>
              </a:buClr>
              <a:buSzPts val="2800"/>
              <a:buNone/>
            </a:pPr>
            <a:endParaRPr/>
          </a:p>
        </p:txBody>
      </p:sp>
      <p:pic>
        <p:nvPicPr>
          <p:cNvPr id="157" name="Google Shape;157;p10"/>
          <p:cNvPicPr preferRelativeResize="0"/>
          <p:nvPr/>
        </p:nvPicPr>
        <p:blipFill rotWithShape="1">
          <a:blip r:embed="rId3">
            <a:alphaModFix/>
          </a:blip>
          <a:srcRect/>
          <a:stretch/>
        </p:blipFill>
        <p:spPr>
          <a:xfrm rot="5400000">
            <a:off x="26095" y="2650430"/>
            <a:ext cx="4287044" cy="3215283"/>
          </a:xfrm>
          <a:prstGeom prst="rect">
            <a:avLst/>
          </a:prstGeom>
          <a:noFill/>
          <a:ln>
            <a:noFill/>
          </a:ln>
        </p:spPr>
      </p:pic>
      <p:pic>
        <p:nvPicPr>
          <p:cNvPr id="158" name="Google Shape;158;p10"/>
          <p:cNvPicPr preferRelativeResize="0"/>
          <p:nvPr/>
        </p:nvPicPr>
        <p:blipFill rotWithShape="1">
          <a:blip r:embed="rId4">
            <a:alphaModFix/>
          </a:blip>
          <a:srcRect/>
          <a:stretch/>
        </p:blipFill>
        <p:spPr>
          <a:xfrm rot="5400000">
            <a:off x="8772429" y="656533"/>
            <a:ext cx="3582195" cy="2686646"/>
          </a:xfrm>
          <a:prstGeom prst="rect">
            <a:avLst/>
          </a:prstGeom>
          <a:noFill/>
          <a:ln>
            <a:noFill/>
          </a:ln>
        </p:spPr>
      </p:pic>
      <p:pic>
        <p:nvPicPr>
          <p:cNvPr id="159" name="Google Shape;159;p10"/>
          <p:cNvPicPr preferRelativeResize="0"/>
          <p:nvPr/>
        </p:nvPicPr>
        <p:blipFill rotWithShape="1">
          <a:blip r:embed="rId5">
            <a:alphaModFix/>
          </a:blip>
          <a:srcRect/>
          <a:stretch/>
        </p:blipFill>
        <p:spPr>
          <a:xfrm>
            <a:off x="4" y="6"/>
            <a:ext cx="561975" cy="604479"/>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b="1">
                <a:solidFill>
                  <a:schemeClr val="lt1"/>
                </a:solidFill>
              </a:rPr>
              <a:t>Technology Levy </a:t>
            </a:r>
            <a:endParaRPr b="1">
              <a:solidFill>
                <a:schemeClr val="lt1"/>
              </a:solidFill>
            </a:endParaRPr>
          </a:p>
        </p:txBody>
      </p:sp>
      <p:sp>
        <p:nvSpPr>
          <p:cNvPr id="165" name="Google Shape;165;p11"/>
          <p:cNvSpPr/>
          <p:nvPr/>
        </p:nvSpPr>
        <p:spPr>
          <a:xfrm>
            <a:off x="2743200" y="1565614"/>
            <a:ext cx="9163396" cy="485338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2400">
                <a:solidFill>
                  <a:schemeClr val="lt1"/>
                </a:solidFill>
                <a:latin typeface="Calibri"/>
                <a:ea typeface="Calibri"/>
                <a:cs typeface="Calibri"/>
                <a:sym typeface="Calibri"/>
              </a:rPr>
              <a:t>The Technology Levy, which will appear as a separate measure on the ballot, will allow the District to continue with the current model of funding and replacement of necessary instructional technology improvements. With the last Technology Levy, which expires in 2022, ESD was able to meet the goals of:</a:t>
            </a:r>
            <a:endParaRPr/>
          </a:p>
          <a:p>
            <a:pPr marL="0" marR="0" lvl="0" indent="0" algn="l" rtl="0">
              <a:lnSpc>
                <a:spcPct val="107000"/>
              </a:lnSpc>
              <a:spcBef>
                <a:spcPts val="800"/>
              </a:spcBef>
              <a:spcAft>
                <a:spcPts val="0"/>
              </a:spcAft>
              <a:buNone/>
            </a:pPr>
            <a:endParaRPr sz="2400">
              <a:solidFill>
                <a:schemeClr val="lt1"/>
              </a:solidFill>
              <a:latin typeface="Calibri"/>
              <a:ea typeface="Calibri"/>
              <a:cs typeface="Calibri"/>
              <a:sym typeface="Calibri"/>
            </a:endParaRPr>
          </a:p>
          <a:p>
            <a:pPr marL="285750" marR="0" lvl="0" indent="-285750" algn="l" rtl="0">
              <a:lnSpc>
                <a:spcPct val="107000"/>
              </a:lnSpc>
              <a:spcBef>
                <a:spcPts val="80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Equipping every student in grades 5-12 with a device, </a:t>
            </a:r>
            <a:endParaRPr sz="2400">
              <a:solidFill>
                <a:schemeClr val="lt1"/>
              </a:solidFill>
              <a:latin typeface="Calibri"/>
              <a:ea typeface="Calibri"/>
              <a:cs typeface="Calibri"/>
              <a:sym typeface="Calibri"/>
            </a:endParaRPr>
          </a:p>
          <a:p>
            <a:pPr marL="285750" marR="0" lvl="0" indent="-285750" algn="l" rtl="0">
              <a:lnSpc>
                <a:spcPct val="107000"/>
              </a:lnSpc>
              <a:spcBef>
                <a:spcPts val="80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Upgrading the District network and WiFi, </a:t>
            </a:r>
            <a:endParaRPr sz="2400">
              <a:solidFill>
                <a:schemeClr val="lt1"/>
              </a:solidFill>
              <a:latin typeface="Calibri"/>
              <a:ea typeface="Calibri"/>
              <a:cs typeface="Calibri"/>
              <a:sym typeface="Calibri"/>
            </a:endParaRPr>
          </a:p>
          <a:p>
            <a:pPr marL="285750" marR="0" lvl="0" indent="-285750" algn="l" rtl="0">
              <a:lnSpc>
                <a:spcPct val="107000"/>
              </a:lnSpc>
              <a:spcBef>
                <a:spcPts val="80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Placing multiple laptop carts, projectors, document cameras and desktop computers in our schools.</a:t>
            </a:r>
            <a:endParaRPr/>
          </a:p>
          <a:p>
            <a:pPr marL="285750" marR="0" lvl="0" indent="-171450" algn="l" rtl="0">
              <a:lnSpc>
                <a:spcPct val="107000"/>
              </a:lnSpc>
              <a:spcBef>
                <a:spcPts val="800"/>
              </a:spcBef>
              <a:spcAft>
                <a:spcPts val="0"/>
              </a:spcAft>
              <a:buClr>
                <a:schemeClr val="dk1"/>
              </a:buClr>
              <a:buSzPts val="1800"/>
              <a:buFont typeface="Arial"/>
              <a:buNone/>
            </a:pPr>
            <a:endParaRPr sz="1800">
              <a:solidFill>
                <a:schemeClr val="lt1"/>
              </a:solidFill>
              <a:latin typeface="Calibri"/>
              <a:ea typeface="Calibri"/>
              <a:cs typeface="Calibri"/>
              <a:sym typeface="Calibri"/>
            </a:endParaRPr>
          </a:p>
        </p:txBody>
      </p:sp>
      <p:pic>
        <p:nvPicPr>
          <p:cNvPr id="166" name="Google Shape;166;p11"/>
          <p:cNvPicPr preferRelativeResize="0"/>
          <p:nvPr/>
        </p:nvPicPr>
        <p:blipFill rotWithShape="1">
          <a:blip r:embed="rId3">
            <a:alphaModFix/>
          </a:blip>
          <a:srcRect/>
          <a:stretch/>
        </p:blipFill>
        <p:spPr>
          <a:xfrm rot="5400000">
            <a:off x="-106601" y="2082693"/>
            <a:ext cx="3136039" cy="2352029"/>
          </a:xfrm>
          <a:prstGeom prst="rect">
            <a:avLst/>
          </a:prstGeom>
          <a:noFill/>
          <a:ln>
            <a:noFill/>
          </a:ln>
        </p:spPr>
      </p:pic>
      <p:pic>
        <p:nvPicPr>
          <p:cNvPr id="167" name="Google Shape;167;p11"/>
          <p:cNvPicPr preferRelativeResize="0"/>
          <p:nvPr/>
        </p:nvPicPr>
        <p:blipFill rotWithShape="1">
          <a:blip r:embed="rId4">
            <a:alphaModFix/>
          </a:blip>
          <a:srcRect/>
          <a:stretch/>
        </p:blipFill>
        <p:spPr>
          <a:xfrm>
            <a:off x="3" y="5"/>
            <a:ext cx="838200" cy="901596"/>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solidFill>
                  <a:schemeClr val="lt1"/>
                </a:solidFill>
              </a:rPr>
              <a:t>Cost Information for the Technology Levy</a:t>
            </a:r>
            <a:endParaRPr>
              <a:solidFill>
                <a:schemeClr val="lt1"/>
              </a:solidFill>
            </a:endParaRPr>
          </a:p>
        </p:txBody>
      </p:sp>
      <p:sp>
        <p:nvSpPr>
          <p:cNvPr id="173" name="Google Shape;173;p12"/>
          <p:cNvSpPr/>
          <p:nvPr/>
        </p:nvSpPr>
        <p:spPr>
          <a:xfrm>
            <a:off x="631767" y="1859340"/>
            <a:ext cx="10108277" cy="31085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lt1"/>
                </a:solidFill>
                <a:latin typeface="Calibri"/>
                <a:ea typeface="Calibri"/>
                <a:cs typeface="Calibri"/>
                <a:sym typeface="Calibri"/>
              </a:rPr>
              <a:t>This levy would authorize an excess tax levy to be made annually for six years commencing in</a:t>
            </a:r>
            <a:r>
              <a:rPr lang="en-US"/>
              <a:t> </a:t>
            </a:r>
            <a:r>
              <a:rPr lang="en-US" sz="2800">
                <a:solidFill>
                  <a:schemeClr val="lt1"/>
                </a:solidFill>
                <a:latin typeface="Calibri"/>
                <a:ea typeface="Calibri"/>
                <a:cs typeface="Calibri"/>
                <a:sym typeface="Calibri"/>
              </a:rPr>
              <a:t>2022 for collection in the years 2023 through 2028 in the aggregate total amount of $7,600,000 for the District’s Capital Projects Fund. </a:t>
            </a:r>
            <a:endParaRPr sz="2800">
              <a:solidFill>
                <a:schemeClr val="lt1"/>
              </a:solidFill>
              <a:latin typeface="Calibri"/>
              <a:ea typeface="Calibri"/>
              <a:cs typeface="Calibri"/>
              <a:sym typeface="Calibri"/>
            </a:endParaRPr>
          </a:p>
          <a:p>
            <a:pPr marL="0" marR="0" lvl="0" indent="0" algn="l" rtl="0">
              <a:spcBef>
                <a:spcPts val="0"/>
              </a:spcBef>
              <a:spcAft>
                <a:spcPts val="0"/>
              </a:spcAft>
              <a:buNone/>
            </a:pPr>
            <a:endParaRPr sz="280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a:solidFill>
                  <a:schemeClr val="lt1"/>
                </a:solidFill>
                <a:latin typeface="Calibri"/>
                <a:ea typeface="Calibri"/>
                <a:cs typeface="Calibri"/>
                <a:sym typeface="Calibri"/>
              </a:rPr>
              <a:t>This levy would support the modernization and remodeling of school facilities by making certain instructional technology improvements.</a:t>
            </a:r>
            <a:endParaRPr/>
          </a:p>
        </p:txBody>
      </p:sp>
      <p:pic>
        <p:nvPicPr>
          <p:cNvPr id="174" name="Google Shape;174;p12"/>
          <p:cNvPicPr preferRelativeResize="0"/>
          <p:nvPr/>
        </p:nvPicPr>
        <p:blipFill rotWithShape="1">
          <a:blip r:embed="rId3">
            <a:alphaModFix/>
          </a:blip>
          <a:srcRect/>
          <a:stretch/>
        </p:blipFill>
        <p:spPr>
          <a:xfrm>
            <a:off x="0" y="47150"/>
            <a:ext cx="631774" cy="679556"/>
          </a:xfrm>
          <a:prstGeom prst="rect">
            <a:avLst/>
          </a:prstGeom>
          <a:noFill/>
          <a:ln>
            <a:noFill/>
          </a:ln>
        </p:spPr>
      </p:pic>
      <p:pic>
        <p:nvPicPr>
          <p:cNvPr id="175" name="Google Shape;175;p12"/>
          <p:cNvPicPr preferRelativeResize="0"/>
          <p:nvPr/>
        </p:nvPicPr>
        <p:blipFill>
          <a:blip r:embed="rId4">
            <a:alphaModFix/>
          </a:blip>
          <a:stretch>
            <a:fillRect/>
          </a:stretch>
        </p:blipFill>
        <p:spPr>
          <a:xfrm>
            <a:off x="4507633" y="5136525"/>
            <a:ext cx="2356560" cy="1325576"/>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3"/>
          <p:cNvSpPr txBox="1">
            <a:spLocks noGrp="1"/>
          </p:cNvSpPr>
          <p:nvPr>
            <p:ph type="title"/>
          </p:nvPr>
        </p:nvSpPr>
        <p:spPr>
          <a:xfrm>
            <a:off x="721821" y="656070"/>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ct val="100000"/>
              <a:buFont typeface="Calibri"/>
              <a:buNone/>
            </a:pPr>
            <a:r>
              <a:rPr lang="en-US">
                <a:solidFill>
                  <a:schemeClr val="lt1"/>
                </a:solidFill>
              </a:rPr>
              <a:t>The proposed Technology Levy will extend from 2022 to 2028, providing:</a:t>
            </a:r>
            <a:r>
              <a:rPr lang="en-US"/>
              <a:t/>
            </a:r>
            <a:br>
              <a:rPr lang="en-US"/>
            </a:br>
            <a:endParaRPr/>
          </a:p>
        </p:txBody>
      </p:sp>
      <p:sp>
        <p:nvSpPr>
          <p:cNvPr id="181" name="Google Shape;181;p13"/>
          <p:cNvSpPr/>
          <p:nvPr/>
        </p:nvSpPr>
        <p:spPr>
          <a:xfrm>
            <a:off x="1195647" y="1830142"/>
            <a:ext cx="9369830" cy="38164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a:p>
          <a:p>
            <a:pPr marL="285750" marR="0" lvl="0" indent="-285750" algn="l" rtl="0">
              <a:spcBef>
                <a:spcPts val="0"/>
              </a:spcBef>
              <a:spcAft>
                <a:spcPts val="0"/>
              </a:spcAft>
              <a:buClr>
                <a:schemeClr val="lt1"/>
              </a:buClr>
              <a:buSzPts val="2800"/>
              <a:buFont typeface="Arial"/>
              <a:buChar char="•"/>
            </a:pPr>
            <a:r>
              <a:rPr lang="en-US" sz="2800">
                <a:solidFill>
                  <a:schemeClr val="lt1"/>
                </a:solidFill>
                <a:latin typeface="Calibri"/>
                <a:ea typeface="Calibri"/>
                <a:cs typeface="Calibri"/>
                <a:sym typeface="Calibri"/>
              </a:rPr>
              <a:t>Additions and replacements to our current model of funding</a:t>
            </a:r>
            <a:endParaRPr/>
          </a:p>
          <a:p>
            <a:pPr marL="285750" marR="0" lvl="0" indent="-285750" algn="l" rtl="0">
              <a:spcBef>
                <a:spcPts val="0"/>
              </a:spcBef>
              <a:spcAft>
                <a:spcPts val="0"/>
              </a:spcAft>
              <a:buClr>
                <a:schemeClr val="lt1"/>
              </a:buClr>
              <a:buSzPts val="2800"/>
              <a:buFont typeface="Arial"/>
              <a:buChar char="•"/>
            </a:pPr>
            <a:r>
              <a:rPr lang="en-US" sz="2800">
                <a:solidFill>
                  <a:schemeClr val="lt1"/>
                </a:solidFill>
                <a:latin typeface="Calibri"/>
                <a:ea typeface="Calibri"/>
                <a:cs typeface="Calibri"/>
                <a:sym typeface="Calibri"/>
              </a:rPr>
              <a:t>One full time Educational Technology position</a:t>
            </a:r>
            <a:endParaRPr/>
          </a:p>
          <a:p>
            <a:pPr marL="285750" marR="0" lvl="0" indent="-285750" algn="l" rtl="0">
              <a:spcBef>
                <a:spcPts val="0"/>
              </a:spcBef>
              <a:spcAft>
                <a:spcPts val="0"/>
              </a:spcAft>
              <a:buClr>
                <a:schemeClr val="lt1"/>
              </a:buClr>
              <a:buSzPts val="2800"/>
              <a:buFont typeface="Arial"/>
              <a:buChar char="•"/>
            </a:pPr>
            <a:r>
              <a:rPr lang="en-US" sz="2800">
                <a:solidFill>
                  <a:schemeClr val="lt1"/>
                </a:solidFill>
                <a:latin typeface="Calibri"/>
                <a:ea typeface="Calibri"/>
                <a:cs typeface="Calibri"/>
                <a:sym typeface="Calibri"/>
              </a:rPr>
              <a:t>Additional necessary funds for Ida Nason Aronica technology, including yearly purchases</a:t>
            </a:r>
            <a:endParaRPr/>
          </a:p>
          <a:p>
            <a:pPr marL="285750" marR="0" lvl="0" indent="-285750" algn="l" rtl="0">
              <a:spcBef>
                <a:spcPts val="0"/>
              </a:spcBef>
              <a:spcAft>
                <a:spcPts val="0"/>
              </a:spcAft>
              <a:buClr>
                <a:schemeClr val="lt1"/>
              </a:buClr>
              <a:buSzPts val="2800"/>
              <a:buFont typeface="Arial"/>
              <a:buChar char="•"/>
            </a:pPr>
            <a:r>
              <a:rPr lang="en-US" sz="2800">
                <a:solidFill>
                  <a:schemeClr val="lt1"/>
                </a:solidFill>
                <a:latin typeface="Calibri"/>
                <a:ea typeface="Calibri"/>
                <a:cs typeface="Calibri"/>
                <a:sym typeface="Calibri"/>
              </a:rPr>
              <a:t>Digital signs for schools, including external reader boards</a:t>
            </a:r>
            <a:endParaRPr/>
          </a:p>
          <a:p>
            <a:pPr marL="285750" marR="0" lvl="0" indent="-285750" algn="l" rtl="0">
              <a:spcBef>
                <a:spcPts val="0"/>
              </a:spcBef>
              <a:spcAft>
                <a:spcPts val="0"/>
              </a:spcAft>
              <a:buClr>
                <a:schemeClr val="lt1"/>
              </a:buClr>
              <a:buSzPts val="2800"/>
              <a:buFont typeface="Arial"/>
              <a:buChar char="•"/>
            </a:pPr>
            <a:r>
              <a:rPr lang="en-US" sz="2800">
                <a:solidFill>
                  <a:schemeClr val="lt1"/>
                </a:solidFill>
                <a:latin typeface="Calibri"/>
                <a:ea typeface="Calibri"/>
                <a:cs typeface="Calibri"/>
                <a:sym typeface="Calibri"/>
              </a:rPr>
              <a:t>Additional money for curriculum-specific platforms</a:t>
            </a:r>
            <a:endParaRPr/>
          </a:p>
          <a:p>
            <a:pPr marL="285750" marR="0" lvl="0" indent="-285750" algn="l" rtl="0">
              <a:spcBef>
                <a:spcPts val="0"/>
              </a:spcBef>
              <a:spcAft>
                <a:spcPts val="0"/>
              </a:spcAft>
              <a:buClr>
                <a:schemeClr val="lt1"/>
              </a:buClr>
              <a:buSzPts val="2800"/>
              <a:buFont typeface="Arial"/>
              <a:buChar char="•"/>
            </a:pPr>
            <a:r>
              <a:rPr lang="en-US" sz="2800">
                <a:solidFill>
                  <a:schemeClr val="lt1"/>
                </a:solidFill>
                <a:latin typeface="Calibri"/>
                <a:ea typeface="Calibri"/>
                <a:cs typeface="Calibri"/>
                <a:sym typeface="Calibri"/>
              </a:rPr>
              <a:t>Schoology and related Learning Management Systems</a:t>
            </a:r>
            <a:endParaRPr/>
          </a:p>
          <a:p>
            <a:pPr marL="285750" marR="0" lvl="0" indent="-285750" algn="l" rtl="0">
              <a:spcBef>
                <a:spcPts val="0"/>
              </a:spcBef>
              <a:spcAft>
                <a:spcPts val="0"/>
              </a:spcAft>
              <a:buClr>
                <a:schemeClr val="lt1"/>
              </a:buClr>
              <a:buSzPts val="2800"/>
              <a:buFont typeface="Arial"/>
              <a:buChar char="•"/>
            </a:pPr>
            <a:r>
              <a:rPr lang="en-US" sz="2800">
                <a:solidFill>
                  <a:schemeClr val="lt1"/>
                </a:solidFill>
                <a:latin typeface="Calibri"/>
                <a:ea typeface="Calibri"/>
                <a:cs typeface="Calibri"/>
                <a:sym typeface="Calibri"/>
              </a:rPr>
              <a:t>Additional software/hardware</a:t>
            </a:r>
            <a:endParaRPr/>
          </a:p>
        </p:txBody>
      </p:sp>
      <p:pic>
        <p:nvPicPr>
          <p:cNvPr id="182" name="Google Shape;182;p13"/>
          <p:cNvPicPr preferRelativeResize="0"/>
          <p:nvPr/>
        </p:nvPicPr>
        <p:blipFill rotWithShape="1">
          <a:blip r:embed="rId3">
            <a:alphaModFix/>
          </a:blip>
          <a:srcRect/>
          <a:stretch/>
        </p:blipFill>
        <p:spPr>
          <a:xfrm>
            <a:off x="3" y="5"/>
            <a:ext cx="838200" cy="901596"/>
          </a:xfrm>
          <a:prstGeom prst="rect">
            <a:avLst/>
          </a:prstGeom>
          <a:noFill/>
          <a:ln>
            <a:noFill/>
          </a:ln>
        </p:spPr>
      </p:pic>
      <p:pic>
        <p:nvPicPr>
          <p:cNvPr id="183" name="Google Shape;183;p13"/>
          <p:cNvPicPr preferRelativeResize="0"/>
          <p:nvPr/>
        </p:nvPicPr>
        <p:blipFill>
          <a:blip r:embed="rId4">
            <a:alphaModFix/>
          </a:blip>
          <a:stretch>
            <a:fillRect/>
          </a:stretch>
        </p:blipFill>
        <p:spPr>
          <a:xfrm>
            <a:off x="9520526" y="4945050"/>
            <a:ext cx="2671473" cy="1702275"/>
          </a:xfrm>
          <a:prstGeom prst="rect">
            <a:avLst/>
          </a:prstGeom>
          <a:noFill/>
          <a:ln>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Arial Rounded"/>
              <a:buNone/>
            </a:pPr>
            <a:r>
              <a:rPr lang="en-US" b="1">
                <a:solidFill>
                  <a:schemeClr val="lt1"/>
                </a:solidFill>
                <a:latin typeface="Arial Rounded"/>
                <a:ea typeface="Arial Rounded"/>
                <a:cs typeface="Arial Rounded"/>
                <a:sym typeface="Arial Rounded"/>
              </a:rPr>
              <a:t>Community Expectations</a:t>
            </a:r>
            <a:endParaRPr b="1">
              <a:solidFill>
                <a:schemeClr val="lt1"/>
              </a:solidFill>
              <a:latin typeface="Arial Rounded"/>
              <a:ea typeface="Arial Rounded"/>
              <a:cs typeface="Arial Rounded"/>
              <a:sym typeface="Arial Rounded"/>
            </a:endParaRPr>
          </a:p>
        </p:txBody>
      </p:sp>
      <p:sp>
        <p:nvSpPr>
          <p:cNvPr id="189" name="Google Shape;189;p14"/>
          <p:cNvSpPr txBox="1"/>
          <p:nvPr/>
        </p:nvSpPr>
        <p:spPr>
          <a:xfrm>
            <a:off x="838200" y="1690688"/>
            <a:ext cx="10298400" cy="3971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lt1"/>
                </a:solidFill>
                <a:latin typeface="Calibri"/>
                <a:ea typeface="Calibri"/>
                <a:cs typeface="Calibri"/>
                <a:sym typeface="Calibri"/>
              </a:rPr>
              <a:t>ESD told  local voters that combined school bonds and levies would not</a:t>
            </a:r>
            <a:r>
              <a:rPr lang="en-US"/>
              <a:t>  :  </a:t>
            </a:r>
            <a:endParaRPr/>
          </a:p>
          <a:p>
            <a:pPr marL="0" marR="0" lvl="0" indent="0" algn="l" rtl="0">
              <a:spcBef>
                <a:spcPts val="0"/>
              </a:spcBef>
              <a:spcAft>
                <a:spcPts val="0"/>
              </a:spcAft>
              <a:buNone/>
            </a:pPr>
            <a:r>
              <a:rPr lang="en-US" sz="2800">
                <a:solidFill>
                  <a:schemeClr val="lt1"/>
                </a:solidFill>
                <a:latin typeface="Calibri"/>
                <a:ea typeface="Calibri"/>
                <a:cs typeface="Calibri"/>
                <a:sym typeface="Calibri"/>
              </a:rPr>
              <a:t>Exceed $4.50 per $1,000 of assessed value. </a:t>
            </a:r>
            <a:endParaRPr/>
          </a:p>
          <a:p>
            <a:pPr marL="0" marR="0" lvl="0" indent="0" algn="l" rtl="0">
              <a:spcBef>
                <a:spcPts val="0"/>
              </a:spcBef>
              <a:spcAft>
                <a:spcPts val="0"/>
              </a:spcAft>
              <a:buNone/>
            </a:pPr>
            <a:endParaRPr sz="280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a:solidFill>
                  <a:schemeClr val="lt1"/>
                </a:solidFill>
                <a:latin typeface="Calibri"/>
                <a:ea typeface="Calibri"/>
                <a:cs typeface="Calibri"/>
                <a:sym typeface="Calibri"/>
              </a:rPr>
              <a:t>If passed, these levies will result an estimated total of $4.20-$4.30 per $1,000 of assessed value, which includes the soon-retiring Ellensburg High School bond, the bond that remodeled Morgan Middle School and  the bond monies  that are currently building and renovating our elementary schools. </a:t>
            </a:r>
            <a:endParaRPr sz="2800">
              <a:solidFill>
                <a:schemeClr val="lt1"/>
              </a:solidFill>
              <a:latin typeface="Calibri"/>
              <a:ea typeface="Calibri"/>
              <a:cs typeface="Calibri"/>
              <a:sym typeface="Calibri"/>
            </a:endParaRPr>
          </a:p>
        </p:txBody>
      </p:sp>
      <p:pic>
        <p:nvPicPr>
          <p:cNvPr id="190" name="Google Shape;190;p14"/>
          <p:cNvPicPr preferRelativeResize="0"/>
          <p:nvPr/>
        </p:nvPicPr>
        <p:blipFill rotWithShape="1">
          <a:blip r:embed="rId3">
            <a:alphaModFix/>
          </a:blip>
          <a:srcRect/>
          <a:stretch/>
        </p:blipFill>
        <p:spPr>
          <a:xfrm>
            <a:off x="3" y="5"/>
            <a:ext cx="838200" cy="901596"/>
          </a:xfrm>
          <a:prstGeom prst="rect">
            <a:avLst/>
          </a:prstGeom>
          <a:noFill/>
          <a:ln>
            <a:noFill/>
          </a:ln>
        </p:spPr>
      </p:pic>
      <p:pic>
        <p:nvPicPr>
          <p:cNvPr id="191" name="Google Shape;191;p14"/>
          <p:cNvPicPr preferRelativeResize="0"/>
          <p:nvPr/>
        </p:nvPicPr>
        <p:blipFill>
          <a:blip r:embed="rId4">
            <a:alphaModFix/>
          </a:blip>
          <a:stretch>
            <a:fillRect/>
          </a:stretch>
        </p:blipFill>
        <p:spPr>
          <a:xfrm>
            <a:off x="9354025" y="5290350"/>
            <a:ext cx="1999775" cy="1325575"/>
          </a:xfrm>
          <a:prstGeom prst="rect">
            <a:avLst/>
          </a:prstGeom>
          <a:noFill/>
          <a:ln>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gfc2bcc672d_0_1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pic>
        <p:nvPicPr>
          <p:cNvPr id="205" name="Google Shape;205;gfc2bcc672d_0_15"/>
          <p:cNvPicPr preferRelativeResize="0"/>
          <p:nvPr/>
        </p:nvPicPr>
        <p:blipFill>
          <a:blip r:embed="rId3">
            <a:alphaModFix/>
          </a:blip>
          <a:stretch>
            <a:fillRect/>
          </a:stretch>
        </p:blipFill>
        <p:spPr>
          <a:xfrm>
            <a:off x="-53525" y="0"/>
            <a:ext cx="12192000" cy="6656300"/>
          </a:xfrm>
          <a:prstGeom prst="rect">
            <a:avLst/>
          </a:prstGeom>
          <a:noFill/>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fc2bcc672d_0_1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pic>
        <p:nvPicPr>
          <p:cNvPr id="223" name="Google Shape;223;gfc2bcc672d_0_10"/>
          <p:cNvPicPr preferRelativeResize="0"/>
          <p:nvPr/>
        </p:nvPicPr>
        <p:blipFill>
          <a:blip r:embed="rId3">
            <a:alphaModFix/>
          </a:blip>
          <a:stretch>
            <a:fillRect/>
          </a:stretch>
        </p:blipFill>
        <p:spPr>
          <a:xfrm>
            <a:off x="282400" y="0"/>
            <a:ext cx="11909600" cy="6858000"/>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US" b="1">
                <a:solidFill>
                  <a:schemeClr val="lt1"/>
                </a:solidFill>
              </a:rPr>
              <a:t>Questions? </a:t>
            </a:r>
            <a:endParaRPr b="1">
              <a:solidFill>
                <a:schemeClr val="lt1"/>
              </a:solidFill>
            </a:endParaRPr>
          </a:p>
        </p:txBody>
      </p:sp>
      <p:sp>
        <p:nvSpPr>
          <p:cNvPr id="197" name="Google Shape;197;p15"/>
          <p:cNvSpPr txBox="1"/>
          <p:nvPr/>
        </p:nvSpPr>
        <p:spPr>
          <a:xfrm>
            <a:off x="239829" y="3889859"/>
            <a:ext cx="11870700" cy="1939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6000" b="1">
                <a:solidFill>
                  <a:srgbClr val="FF0000"/>
                </a:solidFill>
                <a:latin typeface="Arial Rounded"/>
                <a:ea typeface="Arial Rounded"/>
                <a:cs typeface="Arial Rounded"/>
                <a:sym typeface="Arial Rounded"/>
              </a:rPr>
              <a:t>Please VOTE by </a:t>
            </a:r>
            <a:endParaRPr sz="6000" b="1">
              <a:solidFill>
                <a:srgbClr val="FF0000"/>
              </a:solidFill>
              <a:latin typeface="Arial Rounded"/>
              <a:ea typeface="Arial Rounded"/>
              <a:cs typeface="Arial Rounded"/>
              <a:sym typeface="Arial Rounded"/>
            </a:endParaRPr>
          </a:p>
          <a:p>
            <a:pPr marL="0" marR="0" lvl="0" indent="0" algn="ctr" rtl="0">
              <a:spcBef>
                <a:spcPts val="0"/>
              </a:spcBef>
              <a:spcAft>
                <a:spcPts val="0"/>
              </a:spcAft>
              <a:buNone/>
            </a:pPr>
            <a:r>
              <a:rPr lang="en-US" sz="6000" b="1">
                <a:solidFill>
                  <a:srgbClr val="FF0000"/>
                </a:solidFill>
                <a:latin typeface="Arial Rounded"/>
                <a:ea typeface="Arial Rounded"/>
                <a:cs typeface="Arial Rounded"/>
                <a:sym typeface="Arial Rounded"/>
              </a:rPr>
              <a:t>February 8, 2022</a:t>
            </a:r>
            <a:endParaRPr sz="6000" b="1">
              <a:solidFill>
                <a:srgbClr val="FF0000"/>
              </a:solidFill>
              <a:latin typeface="Arial Rounded"/>
              <a:ea typeface="Arial Rounded"/>
              <a:cs typeface="Arial Rounded"/>
              <a:sym typeface="Arial Rounded"/>
            </a:endParaRPr>
          </a:p>
        </p:txBody>
      </p:sp>
      <p:pic>
        <p:nvPicPr>
          <p:cNvPr id="198" name="Google Shape;198;p15"/>
          <p:cNvPicPr preferRelativeResize="0"/>
          <p:nvPr/>
        </p:nvPicPr>
        <p:blipFill rotWithShape="1">
          <a:blip r:embed="rId3">
            <a:alphaModFix/>
          </a:blip>
          <a:srcRect/>
          <a:stretch/>
        </p:blipFill>
        <p:spPr>
          <a:xfrm>
            <a:off x="-1" y="-2"/>
            <a:ext cx="1232361" cy="1325575"/>
          </a:xfrm>
          <a:prstGeom prst="rect">
            <a:avLst/>
          </a:prstGeom>
          <a:noFill/>
          <a:ln>
            <a:noFill/>
          </a:ln>
        </p:spPr>
      </p:pic>
      <p:pic>
        <p:nvPicPr>
          <p:cNvPr id="199" name="Google Shape;199;p15"/>
          <p:cNvPicPr preferRelativeResize="0"/>
          <p:nvPr/>
        </p:nvPicPr>
        <p:blipFill>
          <a:blip r:embed="rId4">
            <a:alphaModFix/>
          </a:blip>
          <a:stretch>
            <a:fillRect/>
          </a:stretch>
        </p:blipFill>
        <p:spPr>
          <a:xfrm>
            <a:off x="4751300" y="1477973"/>
            <a:ext cx="3205427" cy="2411877"/>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945</TotalTime>
  <Words>634</Words>
  <Application>Microsoft Office PowerPoint</Application>
  <PresentationFormat>Widescreen</PresentationFormat>
  <Paragraphs>81</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Arial Rounded</vt:lpstr>
      <vt:lpstr>Calibri</vt:lpstr>
      <vt:lpstr>Office Theme</vt:lpstr>
      <vt:lpstr>Ellensburg School District  Replacement Educational Programs and Operation Levy &amp; Technology Levy</vt:lpstr>
      <vt:lpstr>Bonds are for Building</vt:lpstr>
      <vt:lpstr>Levies are for Learning</vt:lpstr>
      <vt:lpstr>How Are Ellensburg Schools Funded? </vt:lpstr>
      <vt:lpstr>PowerPoint Presentation</vt:lpstr>
      <vt:lpstr>Cost of the EPO Levy</vt:lpstr>
      <vt:lpstr>What the EPO Levy Provides</vt:lpstr>
      <vt:lpstr>Teaching and Learning</vt:lpstr>
      <vt:lpstr>Health and Safety</vt:lpstr>
      <vt:lpstr>Extra-Curricular Activities  &amp; Programs</vt:lpstr>
      <vt:lpstr>Technology Levy </vt:lpstr>
      <vt:lpstr>Cost Information for the Technology Levy</vt:lpstr>
      <vt:lpstr>The proposed Technology Levy will extend from 2022 to 2028, providing: </vt:lpstr>
      <vt:lpstr>Community Expectations</vt:lpstr>
      <vt:lpstr>PowerPoint Presentation</vt:lpstr>
      <vt:lpstr>PowerPoint Presentation</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Ellensburg School District  Replacement Educational Programs and Operation Levy &amp; Technology Levy</dc:title>
  <dc:creator>Leslee Caul</dc:creator>
  <cp:lastModifiedBy>Jinger Haberer</cp:lastModifiedBy>
  <cp:revision>6</cp:revision>
  <dcterms:created xsi:type="dcterms:W3CDTF">2021-10-19T17:06:58Z</dcterms:created>
  <dcterms:modified xsi:type="dcterms:W3CDTF">2022-01-13T19:47:22Z</dcterms:modified>
</cp:coreProperties>
</file>